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61" r:id="rId6"/>
    <p:sldId id="262" r:id="rId7"/>
    <p:sldId id="263" r:id="rId8"/>
    <p:sldId id="264" r:id="rId9"/>
    <p:sldId id="265" r:id="rId10"/>
    <p:sldId id="260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Helvetica" panose="020B0604020202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54864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B12E"/>
    <a:srgbClr val="00A9C9"/>
    <a:srgbClr val="113E76"/>
    <a:srgbClr val="372A71"/>
    <a:srgbClr val="330072"/>
    <a:srgbClr val="003087"/>
    <a:srgbClr val="991F21"/>
    <a:srgbClr val="EBEBE8"/>
    <a:srgbClr val="0C4159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20713" autoAdjust="0"/>
    <p:restoredTop sz="96252" autoAdjust="0"/>
  </p:normalViewPr>
  <p:slideViewPr>
    <p:cSldViewPr snapToGrid="0" snapToObjects="1">
      <p:cViewPr varScale="1">
        <p:scale>
          <a:sx n="115" d="100"/>
          <a:sy n="115" d="100"/>
        </p:scale>
        <p:origin x="102" y="3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B2A64-268F-4128-AB52-25E7BE6780E1}" type="datetimeFigureOut">
              <a:rPr lang="en-GB" smtClean="0"/>
              <a:t>20/08/2019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4BCE8-4F4D-4299-9F2E-5C5DCBF7D2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719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4591753"/>
            <a:ext cx="12192000" cy="2266247"/>
          </a:xfrm>
          <a:prstGeom prst="rect">
            <a:avLst/>
          </a:prstGeom>
          <a:solidFill>
            <a:srgbClr val="00A9C9"/>
          </a:solidFill>
          <a:ln>
            <a:noFill/>
          </a:ln>
          <a:effec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GB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-71123"/>
            <a:ext cx="12192000" cy="140208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240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0" y="6397574"/>
            <a:ext cx="12192000" cy="469562"/>
          </a:xfrm>
          <a:prstGeom prst="rect">
            <a:avLst/>
          </a:prstGeom>
          <a:solidFill>
            <a:srgbClr val="372A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GB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0" y="6560742"/>
            <a:ext cx="12192000" cy="1926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 b="1" i="0" kern="1200" spc="4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DRE</a:t>
            </a:r>
            <a:r>
              <a:rPr lang="en-US" sz="1000" b="0" i="0" kern="1200" spc="4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 –</a:t>
            </a:r>
            <a:r>
              <a:rPr lang="en-US" sz="1000" b="0" i="0" kern="1200" spc="40" baseline="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1000" b="0" i="0" kern="1200" spc="4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DIGITAL RESEARCH ENVIRONMENT 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43166" y="3945352"/>
            <a:ext cx="10793051" cy="648000"/>
          </a:xfrm>
        </p:spPr>
        <p:txBody>
          <a:bodyPr lIns="0" tIns="0" bIns="0">
            <a:noAutofit/>
          </a:bodyPr>
          <a:lstStyle>
            <a:lvl1pPr>
              <a:defRPr sz="3200">
                <a:solidFill>
                  <a:srgbClr val="372A71"/>
                </a:solidFill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3166" y="4603801"/>
            <a:ext cx="8663301" cy="1437931"/>
          </a:xfrm>
        </p:spPr>
        <p:txBody>
          <a:bodyPr lIns="0" tIns="234000">
            <a:noAutofit/>
          </a:bodyPr>
          <a:lstStyle>
            <a:lvl1pPr marL="0" indent="0" algn="l">
              <a:buNone/>
              <a:defRPr sz="2400" spc="100" baseline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  <a:lvl2pPr marL="6095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406467" y="4796374"/>
            <a:ext cx="2129750" cy="1245357"/>
          </a:xfrm>
        </p:spPr>
        <p:txBody>
          <a:bodyPr rIns="0">
            <a:noAutofit/>
          </a:bodyPr>
          <a:lstStyle>
            <a:lvl1pPr marL="0" indent="0" algn="r">
              <a:buNone/>
              <a:defRPr sz="2400" i="1" spc="100" baseline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defRPr>
            </a:lvl1pPr>
            <a:lvl2pPr marL="609594" indent="0">
              <a:buNone/>
              <a:defRPr/>
            </a:lvl2pPr>
            <a:lvl3pPr marL="1219188" indent="0">
              <a:buNone/>
              <a:defRPr/>
            </a:lvl3pPr>
            <a:lvl4pPr marL="1828782" indent="0">
              <a:buNone/>
              <a:defRPr/>
            </a:lvl4pPr>
            <a:lvl5pPr marL="2438376" indent="0">
              <a:buNone/>
              <a:defRPr/>
            </a:lvl5pPr>
          </a:lstStyle>
          <a:p>
            <a:pPr lvl="0"/>
            <a:r>
              <a:rPr lang="en-US" dirty="0"/>
              <a:t>Month 2018</a:t>
            </a:r>
            <a:endParaRPr lang="en-GB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66" y="780449"/>
            <a:ext cx="2238392" cy="223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1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219" y="1330961"/>
            <a:ext cx="11462326" cy="4795204"/>
          </a:xfrm>
        </p:spPr>
        <p:txBody>
          <a:bodyPr lIns="0" tIns="46800" rIns="0" bIns="46800">
            <a:noAutofit/>
          </a:bodyPr>
          <a:lstStyle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219" y="301367"/>
            <a:ext cx="10575636" cy="669600"/>
          </a:xfrm>
          <a:prstGeom prst="rect">
            <a:avLst/>
          </a:prstGeom>
        </p:spPr>
        <p:txBody>
          <a:bodyPr vert="horz" lIns="0" tIns="46800" rIns="0" bIns="4680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749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219" y="1330560"/>
            <a:ext cx="5622892" cy="474078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599" y="1330560"/>
            <a:ext cx="5624946" cy="474078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800">
                <a:solidFill>
                  <a:srgbClr val="113E76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218" y="301367"/>
            <a:ext cx="10510982" cy="6696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8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218" y="1330562"/>
            <a:ext cx="5641415" cy="682153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609594" indent="0">
              <a:buNone/>
              <a:defRPr sz="2666" b="1"/>
            </a:lvl2pPr>
            <a:lvl3pPr marL="1219188" indent="0">
              <a:buNone/>
              <a:defRPr sz="2400" b="1"/>
            </a:lvl3pPr>
            <a:lvl4pPr marL="1828782" indent="0">
              <a:buNone/>
              <a:defRPr sz="2134" b="1"/>
            </a:lvl4pPr>
            <a:lvl5pPr marL="2438376" indent="0">
              <a:buNone/>
              <a:defRPr sz="2134" b="1"/>
            </a:lvl5pPr>
            <a:lvl6pPr marL="3047970" indent="0">
              <a:buNone/>
              <a:defRPr sz="2134" b="1"/>
            </a:lvl6pPr>
            <a:lvl7pPr marL="3657564" indent="0">
              <a:buNone/>
              <a:defRPr sz="2134" b="1"/>
            </a:lvl7pPr>
            <a:lvl8pPr marL="4267157" indent="0">
              <a:buNone/>
              <a:defRPr sz="2134" b="1"/>
            </a:lvl8pPr>
            <a:lvl9pPr marL="4876751" indent="0">
              <a:buNone/>
              <a:defRPr sz="213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218" y="2025145"/>
            <a:ext cx="5641415" cy="421309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134"/>
            </a:lvl6pPr>
            <a:lvl7pPr>
              <a:defRPr sz="2134"/>
            </a:lvl7pPr>
            <a:lvl8pPr>
              <a:defRPr sz="2134"/>
            </a:lvl8pPr>
            <a:lvl9pPr>
              <a:defRPr sz="21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8488" y="1330562"/>
            <a:ext cx="5651767" cy="682153"/>
          </a:xfrm>
        </p:spPr>
        <p:txBody>
          <a:bodyPr anchor="b">
            <a:noAutofit/>
          </a:bodyPr>
          <a:lstStyle>
            <a:lvl1pPr marL="0" indent="0">
              <a:buNone/>
              <a:defRPr sz="2134" b="0"/>
            </a:lvl1pPr>
            <a:lvl2pPr marL="609594" indent="0">
              <a:buNone/>
              <a:defRPr sz="2666" b="1"/>
            </a:lvl2pPr>
            <a:lvl3pPr marL="1219188" indent="0">
              <a:buNone/>
              <a:defRPr sz="2400" b="1"/>
            </a:lvl3pPr>
            <a:lvl4pPr marL="1828782" indent="0">
              <a:buNone/>
              <a:defRPr sz="2134" b="1"/>
            </a:lvl4pPr>
            <a:lvl5pPr marL="2438376" indent="0">
              <a:buNone/>
              <a:defRPr sz="2134" b="1"/>
            </a:lvl5pPr>
            <a:lvl6pPr marL="3047970" indent="0">
              <a:buNone/>
              <a:defRPr sz="2134" b="1"/>
            </a:lvl6pPr>
            <a:lvl7pPr marL="3657564" indent="0">
              <a:buNone/>
              <a:defRPr sz="2134" b="1"/>
            </a:lvl7pPr>
            <a:lvl8pPr marL="4267157" indent="0">
              <a:buNone/>
              <a:defRPr sz="2134" b="1"/>
            </a:lvl8pPr>
            <a:lvl9pPr marL="4876751" indent="0">
              <a:buNone/>
              <a:defRPr sz="213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8488" y="2025145"/>
            <a:ext cx="5651767" cy="421309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134"/>
            </a:lvl6pPr>
            <a:lvl7pPr>
              <a:defRPr sz="2134"/>
            </a:lvl7pPr>
            <a:lvl8pPr>
              <a:defRPr sz="2134"/>
            </a:lvl8pPr>
            <a:lvl9pPr>
              <a:defRPr sz="21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218" y="301367"/>
            <a:ext cx="10400146" cy="6696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012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218" y="301367"/>
            <a:ext cx="10400146" cy="6696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598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110588"/>
            <a:ext cx="12192000" cy="2102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67417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435102"/>
            <a:ext cx="7046575" cy="4691063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218" y="1435103"/>
            <a:ext cx="4260471" cy="4691063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 marL="609594" indent="0">
              <a:buNone/>
              <a:defRPr sz="1600"/>
            </a:lvl2pPr>
            <a:lvl3pPr marL="1219188" indent="0">
              <a:buNone/>
              <a:defRPr sz="1333"/>
            </a:lvl3pPr>
            <a:lvl4pPr marL="1828782" indent="0">
              <a:buNone/>
              <a:defRPr sz="1200"/>
            </a:lvl4pPr>
            <a:lvl5pPr marL="2438376" indent="0">
              <a:buNone/>
              <a:defRPr sz="1200"/>
            </a:lvl5pPr>
            <a:lvl6pPr marL="3047970" indent="0">
              <a:buNone/>
              <a:defRPr sz="1200"/>
            </a:lvl6pPr>
            <a:lvl7pPr marL="3657564" indent="0">
              <a:buNone/>
              <a:defRPr sz="1200"/>
            </a:lvl7pPr>
            <a:lvl8pPr marL="4267157" indent="0">
              <a:buNone/>
              <a:defRPr sz="1200"/>
            </a:lvl8pPr>
            <a:lvl9pPr marL="4876751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60218" y="301367"/>
            <a:ext cx="10400146" cy="6696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121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04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-87085" y="-33092"/>
            <a:ext cx="12417552" cy="6912864"/>
          </a:xfrm>
          <a:prstGeom prst="rect">
            <a:avLst/>
          </a:prstGeom>
          <a:solidFill>
            <a:srgbClr val="00A9C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-564776" y="4495803"/>
            <a:ext cx="7439709" cy="67450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txBody>
          <a:bodyPr vert="horz" lIns="180000" tIns="45720" rIns="270000" bIns="45720" rtlCol="0" anchor="ctr">
            <a:noAutofit/>
          </a:bodyPr>
          <a:lstStyle>
            <a:lvl1pPr algn="r">
              <a:defRPr sz="3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5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 bwMode="auto">
          <a:xfrm>
            <a:off x="0" y="6484119"/>
            <a:ext cx="12192000" cy="388800"/>
          </a:xfrm>
          <a:prstGeom prst="rect">
            <a:avLst/>
          </a:prstGeom>
          <a:solidFill>
            <a:srgbClr val="00A9C9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12191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666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218" y="301367"/>
            <a:ext cx="10326256" cy="66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218" y="1330560"/>
            <a:ext cx="11471564" cy="496108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3665" y="301367"/>
            <a:ext cx="669600" cy="669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503372" y="6534335"/>
            <a:ext cx="1328410" cy="246221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 marL="0" marR="0" indent="0" algn="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Slide </a:t>
            </a:r>
            <a:fld id="{45161DBE-4736-EE43-A824-AB4A2F59E3C4}" type="slidenum">
              <a:rPr lang="uk-UA" sz="1000" b="0" i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pPr marL="0" marR="0" indent="0" algn="r" defTabSz="5486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b="0" i="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0218" y="6534335"/>
            <a:ext cx="4962533" cy="246221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r>
              <a:rPr lang="en-US" sz="1000" b="0" i="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DRE</a:t>
            </a:r>
          </a:p>
        </p:txBody>
      </p:sp>
    </p:spTree>
    <p:extLst>
      <p:ext uri="{BB962C8B-B14F-4D97-AF65-F5344CB8AC3E}">
        <p14:creationId xmlns:p14="http://schemas.microsoft.com/office/powerpoint/2010/main" val="3048068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09594" rtl="0" eaLnBrk="1" latinLnBrk="0" hangingPunct="1">
        <a:spcBef>
          <a:spcPct val="0"/>
        </a:spcBef>
        <a:buNone/>
        <a:defRPr sz="2800" b="0" i="0" kern="1200">
          <a:solidFill>
            <a:srgbClr val="372A71"/>
          </a:solidFill>
          <a:latin typeface="Montserrat" charset="0"/>
          <a:ea typeface="Montserrat" charset="0"/>
          <a:cs typeface="Montserrat" charset="0"/>
        </a:defRPr>
      </a:lvl1pPr>
    </p:titleStyle>
    <p:bodyStyle>
      <a:lvl1pPr marL="0" indent="-360000" algn="l" defTabSz="609594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72A71"/>
          </a:solidFill>
          <a:latin typeface="Montserrat" charset="0"/>
          <a:ea typeface="Montserrat" charset="0"/>
          <a:cs typeface="Montserrat" charset="0"/>
        </a:defRPr>
      </a:lvl1pPr>
      <a:lvl2pPr marL="756000" indent="-360000" algn="l" defTabSz="609594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113E76"/>
          </a:solidFill>
          <a:latin typeface="Montserrat" charset="0"/>
          <a:ea typeface="Montserrat" charset="0"/>
          <a:cs typeface="Montserrat" charset="0"/>
        </a:defRPr>
      </a:lvl2pPr>
      <a:lvl3pPr marL="1152000" indent="-360000" algn="l" defTabSz="609594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113E76"/>
          </a:solidFill>
          <a:latin typeface="Montserrat" charset="0"/>
          <a:ea typeface="Montserrat" charset="0"/>
          <a:cs typeface="Montserrat" charset="0"/>
        </a:defRPr>
      </a:lvl3pPr>
      <a:lvl4pPr marL="1548000" indent="-360000" algn="l" defTabSz="609594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113E76"/>
          </a:solidFill>
          <a:latin typeface="Montserrat" charset="0"/>
          <a:ea typeface="Montserrat" charset="0"/>
          <a:cs typeface="Montserrat" charset="0"/>
        </a:defRPr>
      </a:lvl4pPr>
      <a:lvl5pPr marL="1944000" indent="-360000" algn="l" defTabSz="609594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113E76"/>
          </a:solidFill>
          <a:latin typeface="Montserrat" charset="0"/>
          <a:ea typeface="Montserrat" charset="0"/>
          <a:cs typeface="Montserrat" charset="0"/>
        </a:defRPr>
      </a:lvl5pPr>
      <a:lvl6pPr marL="3352766" indent="-304796" algn="l" defTabSz="609594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2360" indent="-304796" algn="l" defTabSz="609594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1954" indent="-304796" algn="l" defTabSz="609594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1548" indent="-304796" algn="l" defTabSz="609594" rtl="0" eaLnBrk="1" latinLnBrk="0" hangingPunct="1">
        <a:spcBef>
          <a:spcPct val="20000"/>
        </a:spcBef>
        <a:buFont typeface="Arial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94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88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82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76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70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64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57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51" algn="l" defTabSz="60959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MSc Project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John Booth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August 2019</a:t>
            </a:r>
          </a:p>
        </p:txBody>
      </p:sp>
    </p:spTree>
    <p:extLst>
      <p:ext uri="{BB962C8B-B14F-4D97-AF65-F5344CB8AC3E}">
        <p14:creationId xmlns:p14="http://schemas.microsoft.com/office/powerpoint/2010/main" val="79745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17879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9" y="1213947"/>
            <a:ext cx="6725440" cy="47958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35641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86614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103" y="1256506"/>
            <a:ext cx="3838575" cy="1285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142" y="1047396"/>
            <a:ext cx="6805222" cy="53288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269" y="3225338"/>
            <a:ext cx="36659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/>
              <a:t>The above percentages are the predictive accuracy of the three models with the data accumulated at the different stages of a post mortem. The numbers are derived from the mean of 5 runs using different random seeds for each run.</a:t>
            </a:r>
            <a:endParaRPr lang="en-GB" sz="1100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2289499" y="2541791"/>
            <a:ext cx="483451" cy="484632"/>
          </a:xfrm>
          <a:prstGeom prst="rightArrow">
            <a:avLst/>
          </a:prstGeom>
          <a:solidFill>
            <a:srgbClr val="4A966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698269" y="4488873"/>
            <a:ext cx="366591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 smtClean="0"/>
              <a:t>The heat map shows the change in feature importance as additional features are added at each stage of the post mortem as determined by the three models.  </a:t>
            </a:r>
            <a:endParaRPr lang="en-GB" sz="1100" dirty="0"/>
          </a:p>
        </p:txBody>
      </p:sp>
      <p:sp>
        <p:nvSpPr>
          <p:cNvPr id="11" name="Right Arrow 10"/>
          <p:cNvSpPr/>
          <p:nvPr/>
        </p:nvSpPr>
        <p:spPr>
          <a:xfrm>
            <a:off x="4452678" y="4546639"/>
            <a:ext cx="734464" cy="484632"/>
          </a:xfrm>
          <a:prstGeom prst="rightArrow">
            <a:avLst/>
          </a:prstGeom>
          <a:solidFill>
            <a:srgbClr val="4A966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05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2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947" y="1557394"/>
            <a:ext cx="3044106" cy="3044106"/>
          </a:xfrm>
          <a:prstGeom prst="rect">
            <a:avLst/>
          </a:prstGeom>
          <a:effectLst>
            <a:outerShdw blurRad="25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10714993" y="0"/>
            <a:ext cx="1385735" cy="11550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0" y="6397574"/>
            <a:ext cx="12192000" cy="469562"/>
          </a:xfrm>
          <a:prstGeom prst="rect">
            <a:avLst/>
          </a:prstGeom>
          <a:solidFill>
            <a:srgbClr val="F3B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GB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560742"/>
            <a:ext cx="12192000" cy="19263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1000" i="0" kern="1200" spc="4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POWERED BY </a:t>
            </a:r>
            <a:r>
              <a:rPr lang="en-US" sz="1000" b="1" i="0" kern="1200" spc="40" dirty="0">
                <a:solidFill>
                  <a:schemeClr val="bg1"/>
                </a:solidFill>
                <a:effectLst/>
                <a:latin typeface="Montserrat" charset="0"/>
                <a:ea typeface="Montserrat" charset="0"/>
                <a:cs typeface="Montserrat" charset="0"/>
              </a:rPr>
              <a:t>ANALYTIXAGILITY</a:t>
            </a:r>
            <a:endParaRPr lang="en-US" sz="1000" b="0" i="0" kern="1200" spc="40" dirty="0">
              <a:solidFill>
                <a:schemeClr val="bg1"/>
              </a:solidFill>
              <a:effectLst/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2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REtemplate">
  <a:themeElements>
    <a:clrScheme name="AnalytiXAgility">
      <a:dk1>
        <a:sysClr val="windowText" lastClr="000000"/>
      </a:dk1>
      <a:lt1>
        <a:sysClr val="window" lastClr="FFFFFF"/>
      </a:lt1>
      <a:dk2>
        <a:srgbClr val="0A415A"/>
      </a:dk2>
      <a:lt2>
        <a:srgbClr val="EEECE1"/>
      </a:lt2>
      <a:accent1>
        <a:srgbClr val="379AB2"/>
      </a:accent1>
      <a:accent2>
        <a:srgbClr val="991E20"/>
      </a:accent2>
      <a:accent3>
        <a:srgbClr val="4B966A"/>
      </a:accent3>
      <a:accent4>
        <a:srgbClr val="6A3263"/>
      </a:accent4>
      <a:accent5>
        <a:srgbClr val="5E9197"/>
      </a:accent5>
      <a:accent6>
        <a:srgbClr val="F1592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A9669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RE Slide Templates" id="{B7E3DD07-4167-4A5A-BBDC-C731199A1C39}" vid="{118E774E-35E7-4DB0-85AF-AB2A0E648C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E18DA79B345F42A60D0D21AFC85D5D" ma:contentTypeVersion="8" ma:contentTypeDescription="Create a new document." ma:contentTypeScope="" ma:versionID="c9f958584656585133256e26ca0f9530">
  <xsd:schema xmlns:xsd="http://www.w3.org/2001/XMLSchema" xmlns:xs="http://www.w3.org/2001/XMLSchema" xmlns:p="http://schemas.microsoft.com/office/2006/metadata/properties" xmlns:ns2="81625d4c-a423-47e1-8776-f273f3ef7ce0" xmlns:ns3="f65a858f-9232-4c30-99ad-efa6d065501a" targetNamespace="http://schemas.microsoft.com/office/2006/metadata/properties" ma:root="true" ma:fieldsID="27de83e10b3173ad0d7cd6da0d68e907" ns2:_="" ns3:_="">
    <xsd:import namespace="81625d4c-a423-47e1-8776-f273f3ef7ce0"/>
    <xsd:import namespace="f65a858f-9232-4c30-99ad-efa6d065501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625d4c-a423-47e1-8776-f273f3ef7ce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5a858f-9232-4c30-99ad-efa6d06550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F8C988-E14E-4924-87D5-7AD31F4A58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625d4c-a423-47e1-8776-f273f3ef7ce0"/>
    <ds:schemaRef ds:uri="f65a858f-9232-4c30-99ad-efa6d06550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5BD464-00AE-49A9-9FCB-7EBB821E31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712D72-1550-4F86-9277-A7203A227857}">
  <ds:schemaRefs>
    <ds:schemaRef ds:uri="f65a858f-9232-4c30-99ad-efa6d065501a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81625d4c-a423-47e1-8776-f273f3ef7ce0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Project_presentation_20190823</Template>
  <TotalTime>261</TotalTime>
  <Words>84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Montserrat</vt:lpstr>
      <vt:lpstr>Helvetica</vt:lpstr>
      <vt:lpstr>DREtemplate</vt:lpstr>
      <vt:lpstr>MSc Project Presentation</vt:lpstr>
      <vt:lpstr>Methods</vt:lpstr>
      <vt:lpstr>Data</vt:lpstr>
      <vt:lpstr>Analysis</vt:lpstr>
      <vt:lpstr>Results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Project Presentation</dc:title>
  <dc:creator>John Booth</dc:creator>
  <cp:lastModifiedBy>John Booth</cp:lastModifiedBy>
  <cp:revision>5</cp:revision>
  <dcterms:created xsi:type="dcterms:W3CDTF">2019-08-20T11:46:12Z</dcterms:created>
  <dcterms:modified xsi:type="dcterms:W3CDTF">2019-08-20T21:28:54Z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0x01010098E18DA79B345F42A60D0D21AFC85D5D</vt:lpwstr>
  </property>
</Properties>
</file>

<file path=docProps/thumbnail.jpeg>
</file>